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</p:sldIdLst>
  <p:sldSz cx="14630400" cy="8229600"/>
  <p:notesSz cx="8229600" cy="14630400"/>
  <p:embeddedFontLst>
    <p:embeddedFont>
      <p:font typeface="Microsoft JhengHei UI" panose="020B0604030504040204" pitchFamily="34" charset="-120"/>
      <p:regular r:id="rId25"/>
      <p:bold r:id="rId26"/>
    </p:embeddedFont>
    <p:embeddedFont>
      <p:font typeface="Yu Gothic UI Light" panose="020B0300000000000000" pitchFamily="34" charset="-128"/>
      <p:regular r:id="rId2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48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4A4D-0221-714F-F945-5CDC88CF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4A303-56EF-2DD1-AB50-47122CF27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34EC7-9AE8-B54C-A77C-89D649E17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5049D-90E8-558E-65BF-D70D49328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C4119-A441-2F0F-251B-9E14F436E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6DCF3-6ADD-D98C-0673-3BF15EBC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53BFD-A63F-ABC7-F9E2-222CA7B85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E3755-7F13-23C5-1503-466C98D92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68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>
              <a:alpha val="85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4464368" y="32395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Yu Gothic UI Light" panose="020B0300000000000000" pitchFamily="34" charset="-128"/>
                <a:ea typeface="Barlow Bold" pitchFamily="34" charset="-122"/>
                <a:cs typeface="Arial" panose="020B0604020202020204" pitchFamily="34" charset="0"/>
              </a:rPr>
              <a:t>AI</a:t>
            </a: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深偽詐騙與網站仿冒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464368" y="42772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風險、案例與防護對策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DB93-AAA0-BC6C-919C-E3928831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AC5AE3-4153-3372-03BF-88146EECB3BE}"/>
              </a:ext>
            </a:extLst>
          </p:cNvPr>
          <p:cNvSpPr/>
          <p:nvPr/>
        </p:nvSpPr>
        <p:spPr>
          <a:xfrm>
            <a:off x="747236" y="587097"/>
            <a:ext cx="561832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實際案例與分析</a:t>
            </a:r>
            <a:endParaRPr 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740F8F70-5015-3DC3-E5E2-B750D6DD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" y="1716286"/>
            <a:ext cx="4200763" cy="259615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E54C2CFE-EB17-2E2E-6581-E18515B88B35}"/>
              </a:ext>
            </a:extLst>
          </p:cNvPr>
          <p:cNvSpPr/>
          <p:nvPr/>
        </p:nvSpPr>
        <p:spPr>
          <a:xfrm>
            <a:off x="747236" y="4579263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偽造政要言論影片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0244133-36A4-5239-24A8-765AC00097F4}"/>
              </a:ext>
            </a:extLst>
          </p:cNvPr>
          <p:cNvSpPr/>
          <p:nvPr/>
        </p:nvSpPr>
        <p:spPr>
          <a:xfrm>
            <a:off x="747236" y="5058251"/>
            <a:ext cx="4200763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社交媒體上流傳的政治人物深偽視頻，內容包含從未發表過的爭議性言論，導致公眾誤解和社會分裂。這類內容在選舉期間尤為常見，可能影響選民決策。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59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17E8-4128-BAE5-4D46-E8E49565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85745B5-78F1-06B4-5AAA-E28817C7E811}"/>
              </a:ext>
            </a:extLst>
          </p:cNvPr>
          <p:cNvSpPr/>
          <p:nvPr/>
        </p:nvSpPr>
        <p:spPr>
          <a:xfrm>
            <a:off x="747236" y="587097"/>
            <a:ext cx="561832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實際案例與分析</a:t>
            </a:r>
            <a:endParaRPr 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9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偽造影片實力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521137"/>
            <a:ext cx="4969907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防範與應對策略</a:t>
            </a:r>
            <a:endParaRPr lang="en-US" sz="3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62" y="1519952"/>
            <a:ext cx="1646873" cy="110347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244" y="2042874"/>
            <a:ext cx="265509" cy="3319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268" y="1708785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技術層級防護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00268" y="2132528"/>
            <a:ext cx="302311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深偽內容識別工具、AI輔助辨識系統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858583" y="2637473"/>
            <a:ext cx="9063752" cy="11430"/>
          </a:xfrm>
          <a:prstGeom prst="roundRect">
            <a:avLst>
              <a:gd name="adj" fmla="val 247845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007" y="2670572"/>
            <a:ext cx="3293864" cy="110347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125" y="3056334"/>
            <a:ext cx="265509" cy="33194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23704" y="2859405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平台級防範措施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823704" y="3283148"/>
            <a:ext cx="339697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社群平台標記與審查機制、網站防仿系統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682020" y="3788093"/>
            <a:ext cx="8240316" cy="11430"/>
          </a:xfrm>
          <a:prstGeom prst="roundRect">
            <a:avLst>
              <a:gd name="adj" fmla="val 247845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571" y="3821192"/>
            <a:ext cx="4940737" cy="110347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125" y="4206954"/>
            <a:ext cx="265509" cy="33194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47140" y="4010025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組織內部防範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647140" y="4433768"/>
            <a:ext cx="342935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員工識詐培訓、安全SOP設計、風險評估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505456" y="4938713"/>
            <a:ext cx="7416879" cy="11430"/>
          </a:xfrm>
          <a:prstGeom prst="roundRect">
            <a:avLst>
              <a:gd name="adj" fmla="val 247845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134" y="4971812"/>
            <a:ext cx="6587728" cy="110347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125" y="5357574"/>
            <a:ext cx="265509" cy="33194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70696" y="5160645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個人防範技巧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470696" y="5584388"/>
            <a:ext cx="301954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辨別可疑內容、多重驗證、來源查證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Text 12"/>
          <p:cNvSpPr/>
          <p:nvPr/>
        </p:nvSpPr>
        <p:spPr>
          <a:xfrm>
            <a:off x="660916" y="6287691"/>
            <a:ext cx="133085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有效的防範策略需要多層次、全方位的方法。在技術層面，可以使用如Microsoft Video Authenticator和Sensity等工具來識別深偽內容。平台級措施包括社交媒體的內容標記和審查機制，以及網站的防盜用系統如BrandShield。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660916" y="7104221"/>
            <a:ext cx="133085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組織內部應進行風險評估，識別易受攻擊的角色和場景，並建立相應的安全流程，如重要決策的多重確認機制。同時，提高員工和普通用戶的識詐能力也至關重要，包括辨別可疑內容的技巧和查證方法。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517" y="564356"/>
            <a:ext cx="5312926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企業與組織的風險評估</a:t>
            </a:r>
            <a:endParaRPr lang="en-US" sz="41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6517" y="1632109"/>
            <a:ext cx="132173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深偽詐騙威脅各行各業，不同角色面臨不同風險。科技防護工具是組織防線的重要一環。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7" y="2182177"/>
            <a:ext cx="4405789" cy="8074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8328" y="3292435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財務部門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08328" y="3745468"/>
            <a:ext cx="400216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易遭遇偽造高管指示進行緊急轉帳，或捏造投資機會的詐騙。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06" y="2182177"/>
            <a:ext cx="4405789" cy="8074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14117" y="3292435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客服中心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14117" y="3745468"/>
            <a:ext cx="400216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面臨AI仿冒客戶聲音，企圖獲取帳戶資訊或特權服務的威脅。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094" y="2182177"/>
            <a:ext cx="4405789" cy="8074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9905" y="3292435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品牌管理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9905" y="3745468"/>
            <a:ext cx="400216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受到深偽影片造成品牌代言人發表不當言論的聲譽風險。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6517" y="4896088"/>
            <a:ext cx="3187779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技術層級防護工具</a:t>
            </a:r>
            <a:endParaRPr lang="en-US" sz="25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06517" y="5597247"/>
            <a:ext cx="4271248" cy="1517928"/>
          </a:xfrm>
          <a:prstGeom prst="roundRect">
            <a:avLst>
              <a:gd name="adj" fmla="val 1995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15948" y="5806678"/>
            <a:ext cx="356663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Microsoft Video Authenticator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15948" y="6259711"/>
            <a:ext cx="385238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分析影片邊界像素和模糊度，檢測臉部操縱痕跡，提供偽造機率評分。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5179576" y="5597247"/>
            <a:ext cx="4271248" cy="1517928"/>
          </a:xfrm>
          <a:prstGeom prst="roundRect">
            <a:avLst>
              <a:gd name="adj" fmla="val 1995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389007" y="5806678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Sensity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5389007" y="6259711"/>
            <a:ext cx="385238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運用AI偵測多媒體偽造內容，提供即時警報和分析報告。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9652635" y="5597247"/>
            <a:ext cx="4271248" cy="1517928"/>
          </a:xfrm>
          <a:prstGeom prst="roundRect">
            <a:avLst>
              <a:gd name="adj" fmla="val 1995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62066" y="5806678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內容驗證平台</a:t>
            </a:r>
            <a:endParaRPr lang="en-US" sz="20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862066" y="6259711"/>
            <a:ext cx="385238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區塊鏈技術記錄原始內容，建立數位指紋，確保媒體完整性。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706517" y="7342227"/>
            <a:ext cx="132173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企業應進行定期風險評估，識別高風險角色，並結合技術工具與人員培訓，建立多層次防禦機制。</a:t>
            </a:r>
            <a:endParaRPr lang="en-US" sz="1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1232"/>
            <a:ext cx="68408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平台級防範措施與員工培訓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27208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5986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社群平台標記機制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084802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主要平台如YouTube、Facebook已導入AI內容標記系統，自動標示可疑深偽內容。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6254829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TikTok則實施創作者身份驗證，減少匿名假帳號傳播不實資訊。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2427208"/>
            <a:ext cx="3075384" cy="1900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04442" y="45986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員工識詐訓練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104442" y="5084802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定期模擬訓練可提升員工對深偽內容的敏感度，建立識別可疑特徵的能力。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104442" y="6254829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關鍵部門應接受進階培訓，學習使用驗證工具與技術。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2427208"/>
            <a:ext cx="3075384" cy="19007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0574" y="45986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標準作業流程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50574" y="5084802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建立多重驗證SOP，如重要指令需透過不同管道確認。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450574" y="5908119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財務轉帳前必須透過預設電話號碼與請求人直接確認，避免語音仿冒詐騙。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2427208"/>
            <a:ext cx="3075384" cy="19007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96707" y="45986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技術與人為雙層防護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0796707" y="5084802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結合自動化偵測系統與人工審核，建立完整防禦網。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796707" y="5908119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定期更新防護策略，因應新型態深偽技術的不斷演進。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866" y="673298"/>
            <a:ext cx="4826437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法規與倫理考量</a:t>
            </a:r>
            <a:endParaRPr lang="en-US" sz="3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1866" y="1551623"/>
            <a:ext cx="7860268" cy="3831908"/>
          </a:xfrm>
          <a:prstGeom prst="roundRect">
            <a:avLst>
              <a:gd name="adj" fmla="val 71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9486" y="1559243"/>
            <a:ext cx="7844195" cy="5286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914" y="1676876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國家/地區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52098" y="1676876"/>
            <a:ext cx="224004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相關法規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66473" y="1676876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主要內容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49486" y="2087880"/>
            <a:ext cx="7844195" cy="822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3914" y="2205514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美國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52098" y="2205514"/>
            <a:ext cx="224004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Deepfake法案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66473" y="2205514"/>
            <a:ext cx="224385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禁止惡意使用深偽技術，特別是在政治和色情內容方面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9486" y="2909888"/>
            <a:ext cx="7844195" cy="822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33914" y="3027521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中國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452098" y="3027521"/>
            <a:ext cx="224004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《網絡信息內容生態治理規定》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66473" y="3027521"/>
            <a:ext cx="224385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要求明確標示AI生成內容，禁止傳播虛假信息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49486" y="3731895"/>
            <a:ext cx="7844195" cy="822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33914" y="3849529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歐盟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452098" y="3849529"/>
            <a:ext cx="224004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《數字服務法》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66473" y="3849529"/>
            <a:ext cx="224385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對平台審核義務和透明度提出要求，包括AI內容標記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49486" y="4553902"/>
            <a:ext cx="7844195" cy="822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33914" y="4671536"/>
            <a:ext cx="224385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國際趨勢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452098" y="4671536"/>
            <a:ext cx="224004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數位身份驗證制度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66473" y="4671536"/>
            <a:ext cx="224385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建立可信數字身份系統，提高內容來源可驗證性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41866" y="5589746"/>
            <a:ext cx="78602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深偽技術的發展引發了複雜的法律和倫理問題。各國正在制定或完善相關法規，以應對這一新興威脅。這些法規通常關注惡意使用深偽技術的行為，特別是在政治宣傳、詐騙和非自願色情內容方面。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41866" y="6676073"/>
            <a:ext cx="78602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同時，技術使用的道德邊界和責任歸屬也是重要議題。如何平衡創作自由與資訊安全，以及如何為AI生成內容建立清晰的標識系統（如數字水印），都是當前討論的焦點。未來的法規發展可能會更加注重數位身份驗證和AI產出標籤等方向。</a:t>
            </a:r>
            <a:endParaRPr 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66436"/>
            <a:ext cx="85510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網站防仿機制與使用者端應對技巧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2206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網站防仿機制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79345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全面採用HTTPS加密連線，確保資料傳輸安全。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33506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設置CSP政策限制外部資源載入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實施網域監控系統，偵測相似域名註冊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1799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部署BrandShield等專業防盜用系統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7215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定期進行網站安全掃描，及早發現安全漏洞。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32206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使用者端應對技巧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379345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檢查網址真實性，留意不尋常的拼寫或符號變化。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7139" y="433506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觀察圖像一致性，不自然變形常為偽造跡象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確認資訊來源，透過官方管道驗證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7139" y="51799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使用反向圖像搜尋，檢查可疑圖片來源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7139" y="57215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養成多管道交叉驗證習慣，不輕信單一資訊來源。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62331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AI輔助的辨識與回應技術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537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對抗式學習守護真實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02656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對抗式神經網路(GAN)不僅能創造深偽內容，也可成為防護利器。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5681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透過「反制性AI」訓練系統辨識異常特徵，即時識別偽造內容。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1097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數位水印自動檢測技術可驗證官方媒體真實性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5322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多模態分析同時檢查聲音、影像一致性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49546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區塊鏈技術建立內容不可竄改的來源驗證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549628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AI對抗策略已成為企業數位信任的重要防線。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1708"/>
            <a:ext cx="68032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深度偽造AI的未來應對方向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1933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17397" y="234928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</a:t>
            </a:r>
            <a:endParaRPr lang="en-US" sz="2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23937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法規趨勢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879884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各國積極擴大「數位偽造」入罪條文，強化法律約束力。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93774" y="231933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66462" y="234928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</a:t>
            </a:r>
            <a:endParaRPr lang="en-US" sz="2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97791" y="23937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內容憑證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97791" y="2879884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建立媒體可追溯機制，確保資訊源頭透明可查。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006572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7397" y="403651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</a:t>
            </a:r>
            <a:endParaRPr lang="en-US" sz="2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48726" y="4080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產業標準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8726" y="4567118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Adobe、Google、OpenAI等共同推動C2PA內容真實性協議。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93774" y="4006572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266462" y="403651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4</a:t>
            </a:r>
            <a:endParaRPr lang="en-US" sz="2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897791" y="4080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平台自律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97791" y="4567118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鼓勵創作平台主動標示AI生成內容，增進使用者信任。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44709" y="604051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317397" y="607046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5</a:t>
            </a:r>
            <a:endParaRPr lang="en-US" sz="2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948726" y="6114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全面整合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948726" y="660106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可信數位環境需結合技術、制度、標準與使用者教育。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06917"/>
            <a:ext cx="498609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AI深偽議題背景與重要性</a:t>
            </a:r>
            <a:endParaRPr lang="en-US" sz="3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820710"/>
            <a:ext cx="37054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8904" y="3044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使社交工程攻擊更容易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8904" y="353103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747" y="2820710"/>
            <a:ext cx="37054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90942" y="3044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偽造門檻降低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0942" y="353103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4318516"/>
            <a:ext cx="37054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68904" y="45427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混淆資訊來源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8904" y="502884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90942" y="45427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90942" y="502884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44709" y="585966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867281"/>
            <a:ext cx="331351" cy="33135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99528" y="5843468"/>
            <a:ext cx="288869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投稿人：洪翊馨 北科大-</a:t>
            </a:r>
            <a:endParaRPr lang="en-US" sz="21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44566"/>
            <a:ext cx="79809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深偽技術的道德邊界與責任歸屬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39054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3420487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3464957"/>
            <a:ext cx="34204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創作自由與資訊安全的平衡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2326" y="3951089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保障創新空間的同時，必須防止資訊混亂與社會信任崩塌。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50574" y="339054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262" y="3420487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54591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技術中立性與使用責任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154591" y="3951089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深偽與AI僅是工具，關鍵在於使用目的與行為規範。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58309" y="473106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4761012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2326" y="48054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多層次責任分擔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462326" y="529161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濫用者承擔法律責任，平台與開發者須履行監管義務。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50574" y="473106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262" y="4761012"/>
            <a:ext cx="342067" cy="4275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54591" y="48054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合法創作的保護邊界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154591" y="5291614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教育、藝術與特效等正當用途應受保護，嚴禁假冒他人發言。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655" y="678061"/>
            <a:ext cx="502812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總結與未來展望</a:t>
            </a:r>
            <a:endParaRPr lang="en-US" sz="3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8839" y="1834991"/>
            <a:ext cx="143232" cy="1040368"/>
          </a:xfrm>
          <a:prstGeom prst="roundRect">
            <a:avLst>
              <a:gd name="adj" fmla="val 20010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11886" y="1926312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當前挑戰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886" y="2355175"/>
            <a:ext cx="737687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深偽與AI仿冒技術正以前所未有的速度發展，製作門檻不斷降低，應用場景日益多樣化，對個人、組織和社會構成多層次威脅。</a:t>
            </a:r>
            <a:endParaRPr 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82452" y="3525049"/>
            <a:ext cx="143232" cy="1040368"/>
          </a:xfrm>
          <a:prstGeom prst="roundRect">
            <a:avLst>
              <a:gd name="adj" fmla="val 20010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98470" y="3616370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應對方向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8470" y="4045233"/>
            <a:ext cx="709029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有效應對需要技術防護、平台監管、組織防範和個人警覺的多管齊下。同時，法律法規的完善也是不可或缺的保障。</a:t>
            </a:r>
            <a:endParaRPr 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0270" y="5262921"/>
            <a:ext cx="143232" cy="1346121"/>
          </a:xfrm>
          <a:prstGeom prst="roundRect">
            <a:avLst>
              <a:gd name="adj" fmla="val 20010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38929" y="527804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未來趨勢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38929" y="5706912"/>
            <a:ext cx="6803708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隨著技術持續進步，深偽內容將更加逼真，識別難度增加。防禦技術也需要AI助力，形成技術與技術的對抗。跨部門合作、法律制度完善和提高用戶意識將是未來應對這一挑戰的關鍵。</a:t>
            </a:r>
            <a:endParaRPr 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52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655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深偽技術的定義與演進</a:t>
            </a:r>
            <a:endParaRPr lang="en-US" sz="4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044184"/>
            <a:ext cx="3705463" cy="2743795"/>
          </a:xfrm>
          <a:prstGeom prst="roundRect">
            <a:avLst>
              <a:gd name="adj" fmla="val 118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8904" y="22683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定義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8904" y="2754511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結合「Deep Learning（深度學習）」與「Fake（偽造）」的技術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68904" y="387036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利用AI合成「虛構卻逼真的」影像、語音或影片內容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2044184"/>
            <a:ext cx="3705463" cy="2743795"/>
          </a:xfrm>
          <a:prstGeom prst="roundRect">
            <a:avLst>
              <a:gd name="adj" fmla="val 118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0942" y="22683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歷史演進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90942" y="2754511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從早期的簡單圖像替換，到現今能夠生成高度逼真的影片和語音，深偽技術已經歷了飛速發展，應用於多個領域。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44709" y="5004554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8904" y="52287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技術基礎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68904" y="5714881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主要依賴於生成對抗網絡（GANs）、自動編碼器和深度學習等先進技術，通過大量數據訓練模型來生成逼真內容。</a:t>
            </a: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44709" y="68762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458" y="518041"/>
            <a:ext cx="5441752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深偽影像與動畫製作方式</a:t>
            </a:r>
            <a:endParaRPr lang="en-US" sz="38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5913" y="1418511"/>
            <a:ext cx="22860" cy="5179219"/>
          </a:xfrm>
          <a:prstGeom prst="roundRect">
            <a:avLst>
              <a:gd name="adj" fmla="val 123377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544568" y="1618536"/>
            <a:ext cx="563999" cy="22860"/>
          </a:xfrm>
          <a:prstGeom prst="roundRect">
            <a:avLst>
              <a:gd name="adj" fmla="val 123377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44399" y="1418511"/>
            <a:ext cx="423029" cy="423029"/>
          </a:xfrm>
          <a:prstGeom prst="roundRect">
            <a:avLst>
              <a:gd name="adj" fmla="val 666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43" y="1444466"/>
            <a:ext cx="296823" cy="3709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96031" y="1483043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假冒照片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96031" y="1905000"/>
            <a:ext cx="667631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利用GAN技術生成不存在的人臉或替換已有照片中的面部特徵，創造高度逼真的假冒照片。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544568" y="3082528"/>
            <a:ext cx="563999" cy="22860"/>
          </a:xfrm>
          <a:prstGeom prst="roundRect">
            <a:avLst>
              <a:gd name="adj" fmla="val 123377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144399" y="2882503"/>
            <a:ext cx="423029" cy="423029"/>
          </a:xfrm>
          <a:prstGeom prst="roundRect">
            <a:avLst>
              <a:gd name="adj" fmla="val 666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43" y="2908459"/>
            <a:ext cx="296823" cy="3709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96031" y="2947035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影片合成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296031" y="3368993"/>
            <a:ext cx="667631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將目標人物的面部表情和動作映射到另一個人的影片上，製造出目標人物做出或說出從未發生過的行為或言論。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544568" y="4546521"/>
            <a:ext cx="563999" cy="22860"/>
          </a:xfrm>
          <a:prstGeom prst="roundRect">
            <a:avLst>
              <a:gd name="adj" fmla="val 123377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144399" y="4346496"/>
            <a:ext cx="423029" cy="423029"/>
          </a:xfrm>
          <a:prstGeom prst="roundRect">
            <a:avLst>
              <a:gd name="adj" fmla="val 666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443" y="4372451"/>
            <a:ext cx="296823" cy="3709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96031" y="441102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嘴形合成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296031" y="4832985"/>
            <a:ext cx="667631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調整影片中人物的嘴部動作以匹配新的音訊內容，實現精確的唇形同步效果。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544568" y="5709761"/>
            <a:ext cx="563999" cy="22860"/>
          </a:xfrm>
          <a:prstGeom prst="roundRect">
            <a:avLst>
              <a:gd name="adj" fmla="val 1233776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144399" y="5509736"/>
            <a:ext cx="423029" cy="423029"/>
          </a:xfrm>
          <a:prstGeom prst="roundRect">
            <a:avLst>
              <a:gd name="adj" fmla="val 666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443" y="5535692"/>
            <a:ext cx="296823" cy="37099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296031" y="557426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語音模仿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296031" y="5996226"/>
            <a:ext cx="667631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通過AI語音合成技術，僅需少量樣本即可複製特定人物的聲音，生成任意內容的語音。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144458" y="6809184"/>
            <a:ext cx="7827883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這些技術的結合使得深偽內容的製作變得越來越精細和逼真。現代深偽技術已能處理複雜的光影效果、面部表情和聲音特徵，使得即使是專業人士也難以辨別真偽。特別是在高質量源材料和充分訓練的情況下，深偽內容可以達到以假亂真的效果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396"/>
            <a:ext cx="4818221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GAN範例</a:t>
            </a:r>
            <a:endParaRPr lang="en-US" sz="37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22" y="1471732"/>
            <a:ext cx="6812637" cy="62548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619" y="602933"/>
            <a:ext cx="4566285" cy="57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AI生成仿冒網站的手法</a:t>
            </a:r>
            <a:endParaRPr lang="en-US" sz="35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433870"/>
            <a:ext cx="867489" cy="12914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1379" y="1607344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模板複製</a:t>
            </a:r>
            <a:endParaRPr lang="en-US" sz="17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21379" y="1996797"/>
            <a:ext cx="680180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利用HTML/CSS模板與生成模型快速複製目標網站的UI/UX，包括布局、顏色方案和品牌元素。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19" y="2725341"/>
            <a:ext cx="867489" cy="1041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21379" y="2898815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SEO優化</a:t>
            </a:r>
            <a:endParaRPr lang="en-US" sz="17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221379" y="3288268"/>
            <a:ext cx="680180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運用搜索引擎優化技術提高仿冒網站在搜索結果中的排名，增加受害者訪問的可能性。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19" y="3766423"/>
            <a:ext cx="867489" cy="1041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1379" y="3939897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社群引導</a:t>
            </a:r>
            <a:endParaRPr lang="en-US" sz="17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221379" y="4329351"/>
            <a:ext cx="680180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通過社交媒體、電子郵件或即時通訊工具散布仿冒網站鏈接，誘導用戶訪問。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619" y="4807506"/>
            <a:ext cx="867489" cy="1041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21379" y="4980980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偽造安全標識</a:t>
            </a:r>
            <a:endParaRPr lang="en-US" sz="17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221379" y="5370433"/>
            <a:ext cx="680180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添加虛假的安全認證標誌和HTTPS圖標，增強網站的可信度，降低用戶警惕性。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093619" y="6043732"/>
            <a:ext cx="7929563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AI生成的仿冒網站與傳統釣魚網站相比，具有更高的相似度和更低的製作成本。這些網站通常會模仿知名銀行、電子商務平台或政府機構的官方網站，目的是獲取用戶的敏感信息，如登錄憑證、信用卡詳情或個人身份資料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93619" y="7071479"/>
            <a:ext cx="792956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隨著AI技術的進步，這些仿冒網站不僅在視覺上更加逼真，還能夠動態調整內容以適應不同用戶，提高詐騙的成功率。</a:t>
            </a:r>
            <a:endParaRPr lang="en-US" sz="1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711" y="579715"/>
            <a:ext cx="772941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深偽與AI網站技術的差異與整合</a:t>
            </a:r>
            <a:endParaRPr lang="en-US" sz="43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23336" y="210835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深偽技術</a:t>
            </a:r>
            <a:endParaRPr lang="en-US" sz="21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7711" y="2581513"/>
            <a:ext cx="395930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專注於視聽內容的仿真，主要用於創建假冒的人物影像和聲音。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7" y="1694617"/>
            <a:ext cx="4604147" cy="460414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95" y="2659975"/>
            <a:ext cx="315397" cy="3942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384" y="210835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AI網站仿冒</a:t>
            </a:r>
            <a:endParaRPr lang="en-US" sz="21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3384" y="2581513"/>
            <a:ext cx="395930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側重於複製網站界面和功能，目的是建立虛假的網絡平台。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127" y="1694617"/>
            <a:ext cx="4604147" cy="460414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870" y="2659975"/>
            <a:ext cx="315397" cy="3942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3384" y="456854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安全挑戰</a:t>
            </a:r>
            <a:endParaRPr lang="en-US" sz="21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3384" y="5041702"/>
            <a:ext cx="395930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兩種技術結合使用時，可形成更具說服力的詐騙手段，難以被傳統安全措施識別。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127" y="1694617"/>
            <a:ext cx="4604147" cy="460414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6870" y="4938951"/>
            <a:ext cx="315397" cy="3942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23336" y="439983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技術整合</a:t>
            </a:r>
            <a:endParaRPr lang="en-US" sz="21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37711" y="4872990"/>
            <a:ext cx="3959304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結合深偽視頻與仿冒網站，創造出包含假冒客服視頻對話的詐騙平台，大幅提高可信度。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127" y="1694617"/>
            <a:ext cx="4604147" cy="4604147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895" y="4938951"/>
            <a:ext cx="315397" cy="39421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37711" y="6535817"/>
            <a:ext cx="1315497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當深偽技術與AI網站仿冒相結合時，攻擊者可以創建極具欺騙性的綜合詐騙環境。例如，一個仿冒的銀行網站可能包含該銀行CEO的深偽視頻消息，或提供由AI驅動的「真人」客服視頻聊天功能，這些元素共同作用，大大增強了詐騙的可信度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737711" y="7447478"/>
            <a:ext cx="1315497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這種整合趨勢代表了網絡安全威脅的新階段，需要更全面、多層次的防禦策略來應對。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9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773" y="2892504"/>
            <a:ext cx="6987659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目前常見的生成工具與技術門檻</a:t>
            </a:r>
            <a:endParaRPr lang="en-US" sz="3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3773" y="3800832"/>
            <a:ext cx="426720" cy="426720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12" y="3827026"/>
            <a:ext cx="299442" cy="3743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80160" y="3865959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DeepFaceLab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80160" y="4291608"/>
            <a:ext cx="591657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開源深偽軟件，專門用於面部替換，被廣泛應用於影片製作。需要一定的技術知識和高性能GPU。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433786" y="3800832"/>
            <a:ext cx="426720" cy="426720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425" y="3827026"/>
            <a:ext cx="299442" cy="3743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50173" y="3865959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Synthesia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050173" y="4291608"/>
            <a:ext cx="591657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商業平台，允許用戶從文本生成逼真的AI視頻，具有多語言支持。用戶友好，幾乎不需要技術知識。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63773" y="5277683"/>
            <a:ext cx="426720" cy="426720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12" y="5303877"/>
            <a:ext cx="299442" cy="3743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80160" y="5342811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Runway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280160" y="5768459"/>
            <a:ext cx="591657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AI創意工具套件，提供視頻編輯和生成功能。適合有基本創意軟件經驗的用戶。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433786" y="5277683"/>
            <a:ext cx="426720" cy="426720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25" y="5303877"/>
            <a:ext cx="299442" cy="37433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50173" y="5342811"/>
            <a:ext cx="249566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Clone Site Tools</a:t>
            </a:r>
            <a:endParaRPr lang="en-US" sz="19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8050173" y="5768459"/>
            <a:ext cx="591657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網站克隆工具，如HTTrack和SiteCopy，可快速複製網站結構和內容。技術門檻較低，普通用戶也能操作。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663773" y="6588562"/>
            <a:ext cx="1330285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隨著技術的普及和工具的商業化，製作深偽內容和仿冒網站的門檻正在迅速降低。許多工具已經發展出用戶友好的界面，使得即使是沒有專業技術背景的人也能創建相當逼真的深偽內容。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663773" y="7408664"/>
            <a:ext cx="1330285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這種趨勢使得深偽技術的濫用風險大幅增加，同時也對監管和防範措施提出了更高要求。</a:t>
            </a:r>
            <a:endParaRPr lang="en-US" sz="14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36" y="587097"/>
            <a:ext cx="561832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實際案例與分析</a:t>
            </a:r>
            <a:endParaRPr 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" y="1716286"/>
            <a:ext cx="4200763" cy="2596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236" y="4579263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假冒CEO下指令轉帳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7236" y="5058251"/>
            <a:ext cx="4200763" cy="170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攻擊者利用AI合成技術模仿公司CEO的聲音和影像，向財務部門發出緊急轉帳指令，造成數十萬美元損失。這類攻擊通常在CEO出差或難以立即聯繫時實施，增加了驗證難度。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F69562D-7E4B-9B61-AC2F-20BDE984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401" y="1716286"/>
            <a:ext cx="4200763" cy="2596158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85176535-21F4-DE62-19C2-06B55D58C4B4}"/>
              </a:ext>
            </a:extLst>
          </p:cNvPr>
          <p:cNvSpPr/>
          <p:nvPr/>
        </p:nvSpPr>
        <p:spPr>
          <a:xfrm>
            <a:off x="9682401" y="4579263"/>
            <a:ext cx="308955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企業網站仿冒與投資詐騙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8C3183D3-04D6-2FD4-D90D-2F6F89D6ABDE}"/>
              </a:ext>
            </a:extLst>
          </p:cNvPr>
          <p:cNvSpPr/>
          <p:nvPr/>
        </p:nvSpPr>
        <p:spPr>
          <a:xfrm>
            <a:off x="9682401" y="5058251"/>
            <a:ext cx="4200763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pitchFamily="34" charset="-120"/>
              </a:rPr>
              <a:t>犯罪分子創建高度逼真的品牌網站和知名KOL的深偽內容，進行信用卡詐騙或推廣虛假投資項目。這些攻擊結合社群廣告投放，能夠精準定位潛在受害者。</a:t>
            </a:r>
            <a:endParaRPr lang="en-US" sz="165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747</Words>
  <Application>Microsoft Office PowerPoint</Application>
  <PresentationFormat>自訂</PresentationFormat>
  <Paragraphs>201</Paragraphs>
  <Slides>22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Microsoft JhengHei UI</vt:lpstr>
      <vt:lpstr>Arial</vt:lpstr>
      <vt:lpstr>Yu Gothic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L10109</cp:lastModifiedBy>
  <cp:revision>4</cp:revision>
  <dcterms:created xsi:type="dcterms:W3CDTF">2025-06-03T13:49:25Z</dcterms:created>
  <dcterms:modified xsi:type="dcterms:W3CDTF">2025-06-06T03:03:52Z</dcterms:modified>
</cp:coreProperties>
</file>